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1120" r:id="rId2"/>
    <p:sldId id="2149" r:id="rId3"/>
    <p:sldId id="2150" r:id="rId4"/>
    <p:sldId id="2137" r:id="rId5"/>
    <p:sldId id="2147" r:id="rId6"/>
    <p:sldId id="2148" r:id="rId7"/>
    <p:sldId id="2152" r:id="rId8"/>
    <p:sldId id="2151" r:id="rId9"/>
    <p:sldId id="2139" r:id="rId10"/>
  </p:sldIdLst>
  <p:sldSz cx="8686800" cy="6400800"/>
  <p:notesSz cx="69977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99"/>
    <a:srgbClr val="FFFF99"/>
    <a:srgbClr val="009900"/>
    <a:srgbClr val="008000"/>
    <a:srgbClr val="339933"/>
    <a:srgbClr val="26C2FF"/>
    <a:srgbClr val="C9F9FF"/>
    <a:srgbClr val="41F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676" autoAdjust="0"/>
  </p:normalViewPr>
  <p:slideViewPr>
    <p:cSldViewPr>
      <p:cViewPr varScale="1">
        <p:scale>
          <a:sx n="85" d="100"/>
          <a:sy n="85" d="100"/>
        </p:scale>
        <p:origin x="-2280" y="-104"/>
      </p:cViewPr>
      <p:guideLst>
        <p:guide orient="horz" pos="2016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57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6513" y="779463"/>
            <a:ext cx="4386262" cy="3232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433888"/>
            <a:ext cx="5143500" cy="412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489" tIns="45133" rIns="93489" bIns="45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5392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888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Arial" charset="0"/>
              <a:ea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2x</a:t>
            </a:r>
            <a:r>
              <a:rPr lang="en-US" baseline="0" dirty="0" smtClean="0"/>
              <a:t> rosettes flown over Scotty Creek flux towers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2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2x</a:t>
            </a:r>
            <a:r>
              <a:rPr lang="en-US" baseline="0" dirty="0" smtClean="0"/>
              <a:t> rosettes flown over Scotty Creek flux towers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2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These 3 lines cover NGEE-Arctic </a:t>
            </a:r>
            <a:r>
              <a:rPr lang="en-US" baseline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SewPen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field sites</a:t>
            </a:r>
          </a:p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Note the rugged terrain and fluvial tracings of the vegetation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.png"/><Relationship Id="rId5" Type="http://schemas.openxmlformats.org/officeDocument/2006/relationships/image" Target="../media/image3.wmf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61913" y="990600"/>
            <a:ext cx="8567737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8"/>
          <p:cNvSpPr>
            <a:spLocks noChangeShapeType="1"/>
          </p:cNvSpPr>
          <p:nvPr userDrawn="1"/>
        </p:nvSpPr>
        <p:spPr bwMode="auto">
          <a:xfrm>
            <a:off x="0" y="57912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 userDrawn="1"/>
        </p:nvGraphicFramePr>
        <p:xfrm>
          <a:off x="76200" y="63500"/>
          <a:ext cx="6873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9" name="Photo Editor Photo" r:id="rId3" imgW="1523810" imgH="1380952" progId="MSPhotoEd.3">
                  <p:embed/>
                </p:oleObj>
              </mc:Choice>
              <mc:Fallback>
                <p:oleObj name="Photo Editor Photo" r:id="rId3" imgW="1523810" imgH="13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3500"/>
                        <a:ext cx="687388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0"/>
          <p:cNvSpPr>
            <a:spLocks noChangeArrowheads="1"/>
          </p:cNvSpPr>
          <p:nvPr userDrawn="1"/>
        </p:nvSpPr>
        <p:spPr bwMode="auto">
          <a:xfrm>
            <a:off x="609600" y="152400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>
                <a:solidFill>
                  <a:schemeClr val="accent2"/>
                </a:solidFill>
                <a:latin typeface="Helvetica" charset="0"/>
              </a:rPr>
              <a:t>National Aeronautics and Space Administration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Jet Propulsion Laboratory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California Institute of Technology</a:t>
            </a:r>
          </a:p>
        </p:txBody>
      </p:sp>
      <p:pic>
        <p:nvPicPr>
          <p:cNvPr id="8" name="Picture 71"/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4913" y="5943600"/>
            <a:ext cx="9794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1"/>
          <p:cNvSpPr>
            <a:spLocks noChangeArrowheads="1"/>
          </p:cNvSpPr>
          <p:nvPr userDrawn="1"/>
        </p:nvSpPr>
        <p:spPr bwMode="auto">
          <a:xfrm>
            <a:off x="152400" y="6011863"/>
            <a:ext cx="1905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JPL Proprietary Information</a:t>
            </a:r>
          </a:p>
        </p:txBody>
      </p:sp>
      <p:sp>
        <p:nvSpPr>
          <p:cNvPr id="1342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2622550" y="309563"/>
            <a:ext cx="5105400" cy="762000"/>
          </a:xfrm>
          <a:prstGeom prst="rect">
            <a:avLst/>
          </a:prstGeo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 rot="18900000">
            <a:off x="1915415" y="2797054"/>
            <a:ext cx="57536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143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1493838"/>
            <a:ext cx="7816850" cy="42243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3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7613" y="325438"/>
            <a:ext cx="1954212" cy="539273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325438"/>
            <a:ext cx="5710238" cy="53927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5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816850" cy="4224337"/>
          </a:xfrm>
          <a:prstGeom prst="rect">
            <a:avLst/>
          </a:prstGeom>
        </p:spPr>
        <p:txBody>
          <a:bodyPr vert="horz"/>
          <a:lstStyle>
            <a:lvl1pPr marL="228600" indent="-228600">
              <a:defRPr sz="2000">
                <a:latin typeface="Arial"/>
                <a:cs typeface="Arial"/>
              </a:defRPr>
            </a:lvl1pPr>
            <a:lvl2pPr marL="457200" indent="-228600">
              <a:defRPr sz="2000">
                <a:latin typeface="Arial"/>
                <a:cs typeface="Arial"/>
              </a:defRPr>
            </a:lvl2pPr>
            <a:lvl3pPr marL="688975" indent="-215900">
              <a:defRPr sz="1800">
                <a:latin typeface="Arial"/>
                <a:cs typeface="Arial"/>
              </a:defRPr>
            </a:lvl3pPr>
            <a:lvl4pPr marL="974725" indent="-214313">
              <a:defRPr sz="1800">
                <a:latin typeface="Arial"/>
                <a:cs typeface="Arial"/>
              </a:defRPr>
            </a:lvl4pPr>
            <a:lvl5pPr marL="1203325" indent="-215900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8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3213"/>
            <a:ext cx="7383463" cy="127158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13038"/>
            <a:ext cx="7383463" cy="14001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34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975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0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781685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975" y="1433513"/>
            <a:ext cx="3836988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975" y="2030413"/>
            <a:ext cx="3836988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3250" y="1433513"/>
            <a:ext cx="3838575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3250" y="2030413"/>
            <a:ext cx="3838575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45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30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2857500" cy="10842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5663" y="255588"/>
            <a:ext cx="4856162" cy="54625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975" y="1339850"/>
            <a:ext cx="2857500" cy="43783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37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388" y="4479925"/>
            <a:ext cx="5211762" cy="5302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3388" y="571500"/>
            <a:ext cx="5211762" cy="38401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3388" y="5010150"/>
            <a:ext cx="5211762" cy="7508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363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Line 14"/>
          <p:cNvSpPr>
            <a:spLocks noChangeShapeType="1"/>
          </p:cNvSpPr>
          <p:nvPr/>
        </p:nvSpPr>
        <p:spPr bwMode="auto">
          <a:xfrm>
            <a:off x="0" y="59436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22"/>
          <p:cNvSpPr>
            <a:spLocks noChangeShapeType="1"/>
          </p:cNvSpPr>
          <p:nvPr/>
        </p:nvSpPr>
        <p:spPr bwMode="auto">
          <a:xfrm>
            <a:off x="0" y="914400"/>
            <a:ext cx="8686800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9" name="Object 2"/>
          <p:cNvGraphicFramePr>
            <a:graphicFrameLocks noChangeAspect="1"/>
          </p:cNvGraphicFramePr>
          <p:nvPr/>
        </p:nvGraphicFramePr>
        <p:xfrm>
          <a:off x="52388" y="95250"/>
          <a:ext cx="93821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Photo Editor Photo" r:id="rId14" imgW="1523810" imgH="1380952" progId="MSPhotoEd.3">
                  <p:embed/>
                </p:oleObj>
              </mc:Choice>
              <mc:Fallback>
                <p:oleObj name="Photo Editor Photo" r:id="rId14" imgW="1523810" imgH="1380952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01" t="11919" r="6001" b="8607"/>
                      <a:stretch>
                        <a:fillRect/>
                      </a:stretch>
                    </p:blipFill>
                    <p:spPr bwMode="auto">
                      <a:xfrm>
                        <a:off x="52388" y="95250"/>
                        <a:ext cx="93821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41288"/>
            <a:ext cx="5580856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56513" y="533400"/>
            <a:ext cx="8985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smtClean="0">
                <a:solidFill>
                  <a:schemeClr val="bg1"/>
                </a:solidFill>
              </a:rPr>
              <a:t>CARVE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19" name="Text Box 53"/>
          <p:cNvSpPr txBox="1">
            <a:spLocks noChangeArrowheads="1"/>
          </p:cNvSpPr>
          <p:nvPr/>
        </p:nvSpPr>
        <p:spPr bwMode="auto">
          <a:xfrm>
            <a:off x="2514600" y="5962650"/>
            <a:ext cx="3671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b="1" dirty="0" smtClean="0"/>
              <a:t>                                          </a:t>
            </a:r>
            <a:fld id="{31D23DA1-B6CF-ED46-A207-3CA7A46DEF5F}" type="slidenum">
              <a:rPr lang="en-US" sz="1000" b="1" smtClean="0"/>
              <a:pPr>
                <a:lnSpc>
                  <a:spcPts val="1000"/>
                </a:lnSpc>
                <a:defRPr/>
              </a:pPr>
              <a:t>‹#›</a:t>
            </a:fld>
            <a:r>
              <a:rPr lang="en-US" sz="1000" b="1" dirty="0" smtClean="0"/>
              <a:t>                                           </a:t>
            </a:r>
          </a:p>
          <a:p>
            <a:pPr>
              <a:lnSpc>
                <a:spcPts val="1000"/>
              </a:lnSpc>
              <a:defRPr/>
            </a:pPr>
            <a:r>
              <a:rPr lang="en-US" sz="1000" b="1" dirty="0" smtClean="0">
                <a:solidFill>
                  <a:srgbClr val="0000FF"/>
                </a:solidFill>
              </a:rPr>
              <a:t>Arctic Boreal Vulnerability Experiment</a:t>
            </a:r>
          </a:p>
        </p:txBody>
      </p:sp>
      <p:sp>
        <p:nvSpPr>
          <p:cNvPr id="20" name="Text Box 76"/>
          <p:cNvSpPr txBox="1">
            <a:spLocks noChangeArrowheads="1"/>
          </p:cNvSpPr>
          <p:nvPr/>
        </p:nvSpPr>
        <p:spPr bwMode="auto">
          <a:xfrm>
            <a:off x="6236593" y="6026444"/>
            <a:ext cx="2427287" cy="2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CFIS June-July 2017</a:t>
            </a:r>
          </a:p>
        </p:txBody>
      </p:sp>
      <p:sp>
        <p:nvSpPr>
          <p:cNvPr id="21" name="Text Box 76"/>
          <p:cNvSpPr txBox="1">
            <a:spLocks noChangeArrowheads="1"/>
          </p:cNvSpPr>
          <p:nvPr/>
        </p:nvSpPr>
        <p:spPr bwMode="auto">
          <a:xfrm>
            <a:off x="0" y="6026150"/>
            <a:ext cx="25146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2017 ABoVE Airborne Campaign</a:t>
            </a:r>
          </a:p>
        </p:txBody>
      </p:sp>
      <p:pic>
        <p:nvPicPr>
          <p:cNvPr id="4" name="Picture 3" descr="ABoVE_Logo_large_blue.jp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836" y="79921"/>
            <a:ext cx="2018029" cy="7799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2pPr>
      <a:lvl3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3pPr>
      <a:lvl4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4pPr>
      <a:lvl5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5pPr>
      <a:lvl6pPr marL="4572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6pPr>
      <a:lvl7pPr marL="9144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7pPr>
      <a:lvl8pPr marL="13716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8pPr>
      <a:lvl9pPr marL="18288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9pPr>
    </p:titleStyle>
    <p:bodyStyle>
      <a:lvl1pPr marL="323850" indent="-32385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0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00088" indent="-242888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600">
          <a:solidFill>
            <a:schemeClr val="tx1"/>
          </a:solidFill>
          <a:latin typeface="+mn-lt"/>
          <a:ea typeface="ＭＳ Ｐゴシック" pitchFamily="25" charset="-128"/>
        </a:defRPr>
      </a:lvl2pPr>
      <a:lvl3pPr marL="1077913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300">
          <a:solidFill>
            <a:schemeClr val="tx1"/>
          </a:solidFill>
          <a:latin typeface="+mn-lt"/>
          <a:ea typeface="ＭＳ Ｐゴシック" pitchFamily="25" charset="-128"/>
        </a:defRPr>
      </a:lvl3pPr>
      <a:lvl4pPr marL="1508125" indent="-214313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900">
          <a:solidFill>
            <a:schemeClr val="tx1"/>
          </a:solidFill>
          <a:latin typeface="+mn-lt"/>
          <a:ea typeface="ＭＳ Ｐゴシック" pitchFamily="25" charset="-128"/>
        </a:defRPr>
      </a:lvl4pPr>
      <a:lvl5pPr marL="19399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5pPr>
      <a:lvl6pPr marL="23971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6pPr>
      <a:lvl7pPr marL="28543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7pPr>
      <a:lvl8pPr marL="33115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8pPr>
      <a:lvl9pPr marL="37687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96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8686800" cy="6400800"/>
          </a:xfrm>
          <a:prstGeom prst="rect">
            <a:avLst/>
          </a:prstGeom>
        </p:spPr>
      </p:pic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-21655" y="0"/>
            <a:ext cx="870845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 smtClean="0"/>
              <a:t>Arctic Boreal</a:t>
            </a:r>
            <a:r>
              <a:rPr lang="en-US" sz="2400" b="1" dirty="0"/>
              <a:t> </a:t>
            </a:r>
            <a:r>
              <a:rPr lang="en-US" sz="2400" b="1" dirty="0" smtClean="0"/>
              <a:t>Vulnerability Experiment (ABoVE)</a:t>
            </a:r>
            <a:endParaRPr lang="en-US" sz="2400" b="1" dirty="0"/>
          </a:p>
          <a:p>
            <a:pPr eaLnBrk="1" hangingPunct="1"/>
            <a:r>
              <a:rPr lang="en-US" sz="2400" b="1" dirty="0" smtClean="0">
                <a:solidFill>
                  <a:srgbClr val="000000"/>
                </a:solidFill>
              </a:rPr>
              <a:t>2017 ABoVE Airborne Campaign</a:t>
            </a: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b="1" dirty="0" smtClean="0"/>
              <a:t>18 July 2017 (DOY  199) </a:t>
            </a:r>
          </a:p>
          <a:p>
            <a:pPr eaLnBrk="1" hangingPunct="1"/>
            <a:r>
              <a:rPr lang="en-US" sz="2400" b="1" dirty="0" smtClean="0"/>
              <a:t>CFIS: Scotty Creek – Fort Smith</a:t>
            </a:r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Charles Miller, Deputy Science Lead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Jet </a:t>
            </a:r>
            <a:r>
              <a:rPr lang="en-US" b="1" dirty="0">
                <a:solidFill>
                  <a:schemeClr val="bg1"/>
                </a:solidFill>
              </a:rPr>
              <a:t>Propulsion Laboratory, California Institute of Technology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and the ABoVE Science </a:t>
            </a:r>
            <a:r>
              <a:rPr lang="en-US" b="1" dirty="0">
                <a:solidFill>
                  <a:schemeClr val="bg1"/>
                </a:solidFill>
              </a:rPr>
              <a:t>Team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/>
            </a: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For Hank Margolis, Eric </a:t>
            </a:r>
            <a:r>
              <a:rPr lang="en-US" sz="1600" b="1" dirty="0" err="1" smtClean="0">
                <a:solidFill>
                  <a:schemeClr val="bg1"/>
                </a:solidFill>
              </a:rPr>
              <a:t>Kasichke</a:t>
            </a:r>
            <a:r>
              <a:rPr lang="en-US" sz="1600" b="1" dirty="0" smtClean="0">
                <a:solidFill>
                  <a:schemeClr val="bg1"/>
                </a:solidFill>
              </a:rPr>
              <a:t>, Bruce </a:t>
            </a:r>
            <a:r>
              <a:rPr lang="en-US" sz="1600" b="1" dirty="0" err="1" smtClean="0">
                <a:solidFill>
                  <a:schemeClr val="bg1"/>
                </a:solidFill>
              </a:rPr>
              <a:t>Tagg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NASA HQ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2017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682" y="907504"/>
            <a:ext cx="6145062" cy="5029200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18 July 2017</a:t>
            </a:r>
            <a:r>
              <a:rPr lang="en-US" dirty="0">
                <a:solidFill>
                  <a:schemeClr val="accent2"/>
                </a:solidFill>
              </a:rPr>
              <a:t>/DOY </a:t>
            </a:r>
            <a:r>
              <a:rPr lang="en-US" dirty="0" smtClean="0">
                <a:solidFill>
                  <a:schemeClr val="accent2"/>
                </a:solidFill>
              </a:rPr>
              <a:t>199 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Scotty Creek – Fort Smith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Content Placeholder 11"/>
          <p:cNvSpPr>
            <a:spLocks noGrp="1"/>
          </p:cNvSpPr>
          <p:nvPr>
            <p:ph idx="1"/>
          </p:nvPr>
        </p:nvSpPr>
        <p:spPr bwMode="auto">
          <a:xfrm>
            <a:off x="238944" y="1040160"/>
            <a:ext cx="8280920" cy="4032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Daily Status</a:t>
            </a:r>
            <a:r>
              <a:rPr lang="en-US" sz="1800" dirty="0" smtClean="0">
                <a:latin typeface="Arial" charset="0"/>
                <a:ea typeface="Calibri" charset="0"/>
              </a:rPr>
              <a:t>:</a:t>
            </a:r>
          </a:p>
          <a:p>
            <a:r>
              <a:rPr lang="en-US" sz="1800" b="1" dirty="0" smtClean="0"/>
              <a:t>CFIS/Twin Otter International N331AR </a:t>
            </a:r>
          </a:p>
          <a:p>
            <a:r>
              <a:rPr lang="en-US" sz="1800" dirty="0" smtClean="0"/>
              <a:t>REPORT </a:t>
            </a:r>
            <a:r>
              <a:rPr lang="en-US" sz="1800" dirty="0"/>
              <a:t>DATE:  </a:t>
            </a:r>
            <a:r>
              <a:rPr lang="en-US" sz="1800" dirty="0" smtClean="0"/>
              <a:t>18 July 2017</a:t>
            </a:r>
            <a:endParaRPr lang="en-US" sz="1800" dirty="0"/>
          </a:p>
          <a:p>
            <a:r>
              <a:rPr lang="en-US" sz="1800" dirty="0"/>
              <a:t>Current Status of Aircraft:  </a:t>
            </a: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rgbClr val="008000"/>
                </a:solidFill>
              </a:rPr>
              <a:t>GREEN</a:t>
            </a:r>
            <a:endParaRPr lang="en-US" sz="1800" dirty="0">
              <a:solidFill>
                <a:srgbClr val="008000"/>
              </a:solidFill>
            </a:endParaRPr>
          </a:p>
          <a:p>
            <a:r>
              <a:rPr lang="en-US" sz="1800" dirty="0"/>
              <a:t>Current Status of </a:t>
            </a:r>
            <a:r>
              <a:rPr lang="en-US" sz="1800" dirty="0" smtClean="0"/>
              <a:t>CFIS: </a:t>
            </a:r>
            <a:r>
              <a:rPr lang="en-US" sz="1800" dirty="0"/>
              <a:t> </a:t>
            </a:r>
            <a:r>
              <a:rPr lang="en-US" sz="1800" dirty="0" smtClean="0"/>
              <a:t>	</a:t>
            </a:r>
            <a:r>
              <a:rPr lang="en-US" sz="1800" b="1" dirty="0">
                <a:solidFill>
                  <a:srgbClr val="008000"/>
                </a:solidFill>
              </a:rPr>
              <a:t>GREEN</a:t>
            </a:r>
            <a:endParaRPr lang="en-US" sz="1800" dirty="0">
              <a:solidFill>
                <a:srgbClr val="FF6600"/>
              </a:solidFill>
            </a:endParaRPr>
          </a:p>
          <a:p>
            <a:r>
              <a:rPr lang="en-US" sz="1800" dirty="0" smtClean="0"/>
              <a:t>Current </a:t>
            </a:r>
            <a:r>
              <a:rPr lang="en-US" sz="1800" dirty="0"/>
              <a:t>Deployment Location:  </a:t>
            </a:r>
            <a:r>
              <a:rPr lang="en-US" sz="1800" dirty="0" smtClean="0"/>
              <a:t>Fort Simpson NT (CYFS)</a:t>
            </a:r>
          </a:p>
          <a:p>
            <a:r>
              <a:rPr lang="en-US" sz="1800" dirty="0" smtClean="0"/>
              <a:t>Crew:  </a:t>
            </a:r>
            <a:r>
              <a:rPr lang="en-US" sz="1800" dirty="0" smtClean="0">
                <a:solidFill>
                  <a:prstClr val="black"/>
                </a:solidFill>
              </a:rPr>
              <a:t>xxx, xxx, </a:t>
            </a:r>
            <a:r>
              <a:rPr lang="en-US" sz="1800" dirty="0" err="1" smtClean="0">
                <a:solidFill>
                  <a:prstClr val="black"/>
                </a:solidFill>
              </a:rPr>
              <a:t>Drewry</a:t>
            </a:r>
            <a:r>
              <a:rPr lang="en-US" sz="1800" dirty="0" smtClean="0">
                <a:solidFill>
                  <a:prstClr val="black"/>
                </a:solidFill>
              </a:rPr>
              <a:t>, </a:t>
            </a:r>
            <a:r>
              <a:rPr lang="en-US" sz="1800" dirty="0" err="1" smtClean="0">
                <a:solidFill>
                  <a:prstClr val="black"/>
                </a:solidFill>
              </a:rPr>
              <a:t>Pavlick</a:t>
            </a:r>
            <a:endParaRPr lang="en-US" sz="1800" dirty="0" smtClean="0">
              <a:solidFill>
                <a:prstClr val="black"/>
              </a:solidFill>
            </a:endParaRPr>
          </a:p>
          <a:p>
            <a:r>
              <a:rPr lang="en-US" sz="1800" dirty="0" smtClean="0">
                <a:latin typeface="Arial" charset="0"/>
                <a:ea typeface="Calibri" charset="0"/>
              </a:rPr>
              <a:t>Science </a:t>
            </a:r>
            <a:r>
              <a:rPr lang="en-US" sz="1800" dirty="0">
                <a:latin typeface="Arial" charset="0"/>
                <a:ea typeface="Calibri" charset="0"/>
              </a:rPr>
              <a:t>Lead: </a:t>
            </a:r>
            <a:r>
              <a:rPr lang="en-US" sz="1800" dirty="0" smtClean="0">
                <a:latin typeface="Arial" charset="0"/>
                <a:ea typeface="Calibri" charset="0"/>
              </a:rPr>
              <a:t>D </a:t>
            </a:r>
            <a:r>
              <a:rPr lang="en-US" sz="1800" dirty="0" err="1" smtClean="0">
                <a:latin typeface="Arial" charset="0"/>
                <a:ea typeface="Calibri" charset="0"/>
              </a:rPr>
              <a:t>Drewry</a:t>
            </a:r>
            <a:endParaRPr lang="en-US" sz="1800" dirty="0" smtClean="0">
              <a:latin typeface="Arial" charset="0"/>
              <a:ea typeface="Calibri" charset="0"/>
            </a:endParaRPr>
          </a:p>
          <a:p>
            <a:endParaRPr lang="en-US" sz="1800" dirty="0"/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en-US" sz="800" b="1" dirty="0">
              <a:latin typeface="Arial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614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682" y="907504"/>
            <a:ext cx="6145062" cy="5029200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18 July 2017/DOY 199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Scotty Creek – Fort Smith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 bwMode="auto">
          <a:xfrm>
            <a:off x="238944" y="1040160"/>
            <a:ext cx="8280920" cy="4032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Daily Summary</a:t>
            </a:r>
            <a:r>
              <a:rPr lang="en-US" sz="1800" dirty="0" smtClean="0">
                <a:latin typeface="Arial" charset="0"/>
                <a:ea typeface="Calibri" charset="0"/>
              </a:rPr>
              <a:t>:</a:t>
            </a:r>
            <a:endParaRPr lang="en-US" sz="1800" u="sng" dirty="0" smtClean="0"/>
          </a:p>
          <a:p>
            <a:r>
              <a:rPr lang="en-US" dirty="0" smtClean="0"/>
              <a:t>Rosette pattern flown 2x over Scotty Creek flux towers – morning and afternoon</a:t>
            </a:r>
          </a:p>
          <a:p>
            <a:pPr lvl="1"/>
            <a:r>
              <a:rPr lang="en-US" dirty="0" smtClean="0"/>
              <a:t>Clear sky conditions</a:t>
            </a:r>
          </a:p>
          <a:p>
            <a:r>
              <a:rPr lang="en-US" dirty="0" smtClean="0"/>
              <a:t>Transit to Fort Smith 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6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18 July 2017/DOY 199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72</a:t>
            </a:r>
            <a:r>
              <a:rPr lang="en-US" dirty="0" smtClean="0">
                <a:solidFill>
                  <a:schemeClr val="accent2"/>
                </a:solidFill>
              </a:rPr>
              <a:t>-Hour Look Ahead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960" y="1544216"/>
            <a:ext cx="8064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/>
              <a:t>Wednesday 19 June </a:t>
            </a:r>
            <a:r>
              <a:rPr lang="en-US" sz="1800" b="1" dirty="0"/>
              <a:t>2017 (DOY </a:t>
            </a:r>
            <a:r>
              <a:rPr lang="en-US" sz="1800" b="1" dirty="0" smtClean="0"/>
              <a:t>200)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Fort Smith – Saskatoon</a:t>
            </a:r>
          </a:p>
          <a:p>
            <a:pPr marL="285750" indent="-285750" algn="l">
              <a:buFont typeface="Arial"/>
              <a:buChar char="•"/>
            </a:pPr>
            <a:endParaRPr lang="en-US" sz="1800" dirty="0"/>
          </a:p>
          <a:p>
            <a:pPr algn="l"/>
            <a:r>
              <a:rPr lang="en-US" sz="1800" b="1" dirty="0" smtClean="0"/>
              <a:t>Thursday 20 </a:t>
            </a:r>
            <a:r>
              <a:rPr lang="en-US" sz="1800" b="1" dirty="0"/>
              <a:t>June 2017 (DOY </a:t>
            </a:r>
            <a:r>
              <a:rPr lang="en-US" sz="1800" b="1" dirty="0" smtClean="0"/>
              <a:t>201)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BERMS/BOREAS area flux towers</a:t>
            </a:r>
          </a:p>
          <a:p>
            <a:pPr marL="285750" indent="-285750" algn="l">
              <a:buFont typeface="Arial"/>
              <a:buChar char="•"/>
            </a:pPr>
            <a:endParaRPr lang="en-US" sz="1800" dirty="0"/>
          </a:p>
          <a:p>
            <a:pPr algn="l"/>
            <a:r>
              <a:rPr lang="en-US" sz="1800" b="1" dirty="0" smtClean="0"/>
              <a:t>Friday 21 </a:t>
            </a:r>
            <a:r>
              <a:rPr lang="en-US" sz="1800" b="1" dirty="0"/>
              <a:t>June 2017 (DOY </a:t>
            </a:r>
            <a:r>
              <a:rPr lang="en-US" sz="1800" b="1" dirty="0" smtClean="0"/>
              <a:t>202)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/>
              <a:t>BERMS/BOREAS area flux towers</a:t>
            </a:r>
          </a:p>
          <a:p>
            <a:pPr algn="l"/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526976" y="104016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All plans weather dependent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11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14 July 2017/DOY 195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Fairbanks – Inuvik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094094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The CFIS Team and N331AR prepare to depart Fairbanks for Inuvik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</p:txBody>
      </p:sp>
      <p:pic>
        <p:nvPicPr>
          <p:cNvPr id="3" name="Picture 2" descr="IMG_367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686800" cy="6400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48072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Perfect Day for Data – Fort Simpson NT (CYFS)</a:t>
            </a:r>
            <a:endParaRPr lang="en-US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618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08" y="1112168"/>
            <a:ext cx="4114800" cy="411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36" y="1112168"/>
            <a:ext cx="4114800" cy="4114800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18 July 2017/DOY 199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Scotty Creek – Fort Smith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2111152" y="3704456"/>
            <a:ext cx="576064" cy="115212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5088" y="4352528"/>
            <a:ext cx="2056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GOES West Vis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2230Z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1552" y="4208512"/>
            <a:ext cx="19329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GOES West IR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2230Z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288632"/>
            <a:ext cx="8686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Mostly clear in the Scotty Creek/Fort Simpson NT area</a:t>
            </a:r>
          </a:p>
          <a:p>
            <a:pPr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Increasing afternoon clouds south of Great Slave Lake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 rot="16800000">
            <a:off x="1978235" y="2080353"/>
            <a:ext cx="365760" cy="914400"/>
          </a:xfrm>
          <a:prstGeom prst="ellipse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 rot="16800000">
            <a:off x="6198789" y="2066590"/>
            <a:ext cx="365760" cy="914400"/>
          </a:xfrm>
          <a:prstGeom prst="ellipse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368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18 July 2017/DOY 199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Scotty Creek – Fort Smith</a:t>
            </a:r>
            <a:endParaRPr lang="en-US" dirty="0"/>
          </a:p>
        </p:txBody>
      </p:sp>
      <p:pic>
        <p:nvPicPr>
          <p:cNvPr id="3" name="Picture 2" descr="Complete CFIS as-flown flight line Screen Shot 2017-07-18 at 15.51.36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256" y="896144"/>
            <a:ext cx="8229600" cy="50282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63280" y="968152"/>
            <a:ext cx="1575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As-flown lines</a:t>
            </a:r>
          </a:p>
        </p:txBody>
      </p:sp>
    </p:spTree>
    <p:extLst>
      <p:ext uri="{BB962C8B-B14F-4D97-AF65-F5344CB8AC3E}">
        <p14:creationId xmlns:p14="http://schemas.microsoft.com/office/powerpoint/2010/main" val="3535215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18 July 2017/DOY 199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Scotty Creek – Fort Smith</a:t>
            </a:r>
            <a:endParaRPr lang="en-US" dirty="0"/>
          </a:p>
        </p:txBody>
      </p:sp>
      <p:pic>
        <p:nvPicPr>
          <p:cNvPr id="4" name="Picture 3" descr="CFIS - Scotty Creek 2x rosette detial - Screen Shot 2017-07-18 at 14.23.26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7416" y="896144"/>
            <a:ext cx="3869127" cy="5029200"/>
          </a:xfrm>
          <a:prstGeom prst="rect">
            <a:avLst/>
          </a:prstGeom>
        </p:spPr>
      </p:pic>
      <p:pic>
        <p:nvPicPr>
          <p:cNvPr id="5" name="Picture 4" descr="Scotty Creek Sortie #1 - Screen Shot 2017-07-18 at 12.57.15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56" y="896144"/>
            <a:ext cx="2914364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47849" y="1319480"/>
            <a:ext cx="15754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As-flown lines</a:t>
            </a:r>
          </a:p>
          <a:p>
            <a:r>
              <a:rPr lang="en-US" sz="1600" b="1" dirty="0" smtClean="0"/>
              <a:t>Sortie #1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69819" y="968152"/>
            <a:ext cx="26780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As-flown lines (detail):</a:t>
            </a:r>
          </a:p>
          <a:p>
            <a:r>
              <a:rPr lang="en-US" sz="1600" b="1" dirty="0" smtClean="0"/>
              <a:t>Scotty Creek Flux Towers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97797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18 July 2017/DOY 199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Scotty Creek – Fort Smith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5048" y="2048272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CFIS Quick</a:t>
            </a:r>
            <a:r>
              <a:rPr lang="en-US" sz="2400" dirty="0"/>
              <a:t>-look </a:t>
            </a:r>
            <a:r>
              <a:rPr lang="en-US" sz="2400" dirty="0" smtClean="0"/>
              <a:t>products – to be delivered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8582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2080591811</TotalTime>
  <Words>292</Words>
  <Application>Microsoft Macintosh PowerPoint</Application>
  <PresentationFormat>Custom</PresentationFormat>
  <Paragraphs>64</Paragraphs>
  <Slides>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Default Design</vt:lpstr>
      <vt:lpstr>Photo Editor Photo</vt:lpstr>
      <vt:lpstr>PowerPoint Presentation</vt:lpstr>
      <vt:lpstr>18 July 2017/DOY 199  Scotty Creek – Fort Smith</vt:lpstr>
      <vt:lpstr>18 July 2017/DOY 199  Scotty Creek – Fort Smith</vt:lpstr>
      <vt:lpstr>18 July 2017/DOY 199  72-Hour Look Ahead</vt:lpstr>
      <vt:lpstr>14 July 2017/DOY 195  Fairbanks – Inuvik</vt:lpstr>
      <vt:lpstr>18 July 2017/DOY 199  Scotty Creek – Fort Smith</vt:lpstr>
      <vt:lpstr>18 July 2017/DOY 199  Scotty Creek – Fort Smith</vt:lpstr>
      <vt:lpstr>18 July 2017/DOY 199  Scotty Creek – Fort Smith</vt:lpstr>
      <vt:lpstr>18 July 2017/DOY 199  Scotty Creek – Fort Smith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cp:lastModifiedBy>Leanne Kendig</cp:lastModifiedBy>
  <cp:revision>3554</cp:revision>
  <cp:lastPrinted>2012-09-27T19:06:18Z</cp:lastPrinted>
  <dcterms:created xsi:type="dcterms:W3CDTF">2011-01-14T21:06:41Z</dcterms:created>
  <dcterms:modified xsi:type="dcterms:W3CDTF">2017-07-19T12:46:38Z</dcterms:modified>
</cp:coreProperties>
</file>